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3"/>
  </p:notesMasterIdLst>
  <p:sldIdLst>
    <p:sldId id="257" r:id="rId5"/>
    <p:sldId id="267" r:id="rId6"/>
    <p:sldId id="261" r:id="rId7"/>
    <p:sldId id="270" r:id="rId8"/>
    <p:sldId id="262" r:id="rId9"/>
    <p:sldId id="264" r:id="rId10"/>
    <p:sldId id="269" r:id="rId11"/>
    <p:sldId id="268" r:id="rId12"/>
  </p:sldIdLst>
  <p:sldSz cx="12192000" cy="6858000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by, Christine" initials="HC" lastIdx="3" clrIdx="0">
    <p:extLst>
      <p:ext uri="{19B8F6BF-5375-455C-9EA6-DF929625EA0E}">
        <p15:presenceInfo xmlns:p15="http://schemas.microsoft.com/office/powerpoint/2012/main" userId="S-1-5-21-1139172146-395212898-1246845465-3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6054"/>
  </p:normalViewPr>
  <p:slideViewPr>
    <p:cSldViewPr snapToGrid="0">
      <p:cViewPr varScale="1">
        <p:scale>
          <a:sx n="111" d="100"/>
          <a:sy n="111" d="100"/>
        </p:scale>
        <p:origin x="5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38E75A-3223-4F95-AA47-B00C684B96E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53D0F1-F3E0-49F5-AD03-315759F0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dirty="0">
                <a:ea typeface="Calibri"/>
                <a:cs typeface="Times New Roman"/>
              </a:rPr>
              <a:t>Two years ago this month I stood in front of an audience just like you.</a:t>
            </a:r>
            <a:endParaRPr lang="en-US" sz="11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Considering or knowing they want a residency</a:t>
            </a:r>
            <a:endParaRPr lang="en-US" sz="11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Looking at programs that will build upon what they learned in school to make them;</a:t>
            </a:r>
            <a:endParaRPr lang="en-US" sz="1100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Strong clinical pharmacists</a:t>
            </a:r>
            <a:endParaRPr lang="en-US" sz="1100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Aft>
                <a:spcPts val="1019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PGY2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dirty="0">
                <a:ea typeface="Calibri"/>
                <a:cs typeface="Times New Roman"/>
              </a:rPr>
              <a:t>What I didn’t know two years ago is that someone in </a:t>
            </a:r>
            <a:r>
              <a:rPr lang="en-US" b="1" dirty="0">
                <a:ea typeface="Calibri"/>
                <a:cs typeface="Times New Roman"/>
              </a:rPr>
              <a:t>THAT</a:t>
            </a:r>
            <a:r>
              <a:rPr lang="en-US" dirty="0">
                <a:ea typeface="Calibri"/>
                <a:cs typeface="Times New Roman"/>
              </a:rPr>
              <a:t> audience would be one of my next residents.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>
                <a:ea typeface="Calibri"/>
                <a:cs typeface="Times New Roman"/>
              </a:rPr>
              <a:t>Let me share with you what I told Diane, and let me tell you some of Diane’s story as our resident.</a:t>
            </a:r>
            <a:endParaRPr lang="en-US" sz="110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2DF4-B1DA-4C3A-8FB8-E7CAA84B0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1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3E7E-F121-45C0-BA67-516B8DEFD250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DEA7-870A-4A8D-9AB7-615308CEA977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F47D-6950-4928-A53C-AFA69C6F30DF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699E-F90B-4D47-9B67-276355B87872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F57-7D21-4FF8-99A1-6A0C15923477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9CB-4A25-46B6-860A-27FAF6BB166D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6CF-D41E-4ED9-862B-CB451A2A53AA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6939-52A0-4D8B-9EBA-C600DB70FFCF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81D4-73EE-41EE-8451-9E03760ADE78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A56C-11E5-406F-815C-FDF11C2A5B97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9D3F-73B0-4166-A808-A50616578917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B725-986B-44ED-8CCA-7B4D567A3C28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305-DF08-4CC2-B9B9-C8BC3C060677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5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1CDD-0459-47AE-956E-65A25219393C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4972-955E-48EF-9FCD-25C17C38ACEC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8ADD-E25E-4A81-B16E-0B92259AA009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8206-DB5F-47B9-8D85-808D516402EC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4219-F31A-48FA-B6CF-1FE20FF43BB8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D2EA-FA73-4126-BF52-E8F4A5A3417B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D14F-4308-4E17-AE80-957B04F338B8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2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9466-C02C-49A8-BA38-130B8EA4E0CE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A759-5185-4412-8D7A-8FD4CD7A0BD3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C75D-14FF-417B-AD6F-9D22E1F68462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A3B3-520E-4B43-9C51-729CDAFDC22B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7E0-8F69-4D9D-A5FF-F0DB618AFF3B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9BAC-238E-4A27-AA73-ED31EF410B03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5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8B1E-6E18-4545-B728-EF40A8A8591F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B1A3-9330-4863-8A6C-07C6EF46BC52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67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0CC8-2A5C-4FD6-995C-8522A8DB56FB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8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BA66-07CF-4378-BAEB-333E1D70BC16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4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CF1-57F5-4138-B231-00B347E6D5AE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1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65E7-0514-45B3-8FB7-F5242C5E8364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46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B00-BD00-4248-A8A2-0CA733506760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1AFE-3D5E-452A-88F7-A3E7642E5EF0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1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0B66-50DE-459A-9002-48F65ADC731F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0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278-E51E-4F05-8B2B-C6888EC7B65D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5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16AA-4449-4557-B76B-F1FFBCCCA8C6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8B79-F738-4D23-A2B8-D2323CB54B70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B0F-A577-4D24-98C1-0B815F249BA6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F5CD-390E-4DB2-ACF9-7DAB56C96DF6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D96F-4B87-4A91-BEB6-FD3F952886B4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79D2-0752-447F-BC60-8CE284155460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1883-04D0-4185-B48F-8B1E7AC4D9D4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RRH_Logo_OneLine_RGB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D97B6068-B0BE-4EA8-8451-94329A1A4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0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25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F25A-B00E-4925-AF94-52D65EF45F0B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RRH_Logo_OneLine_RGB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500556" y="2924995"/>
            <a:ext cx="33059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5527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DAE0-4A52-4CAD-8A7C-214DEFAECCD3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RRH_Logo_OneLine_RGB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9C8F93-8D6D-E343-B822-D9C207028592}"/>
              </a:ext>
            </a:extLst>
          </p:cNvPr>
          <p:cNvSpPr/>
          <p:nvPr/>
        </p:nvSpPr>
        <p:spPr>
          <a:xfrm>
            <a:off x="0" y="-13258"/>
            <a:ext cx="12189424" cy="619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C77BA-4B6D-8345-B3DF-6D5921E6FD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75346"/>
            <a:ext cx="4381500" cy="508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3D9C-D3CE-455E-985A-CA9BA3C45006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RRH_Logo_OneLine_RGB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nstagram.com/rghpharmacyresidency/?hl=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in a white coat talking to a person&#10;&#10;Description automatically generated">
            <a:extLst>
              <a:ext uri="{FF2B5EF4-FFF2-40B4-BE49-F238E27FC236}">
                <a16:creationId xmlns:a16="http://schemas.microsoft.com/office/drawing/2014/main" id="{D7A3CAC0-5077-3DA6-E6FC-4C5A6A9D6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270" y="-421"/>
            <a:ext cx="12252270" cy="6018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72A324-6948-ABC3-E3D4-1D514B298472}"/>
              </a:ext>
            </a:extLst>
          </p:cNvPr>
          <p:cNvSpPr/>
          <p:nvPr/>
        </p:nvSpPr>
        <p:spPr>
          <a:xfrm rot="5400000">
            <a:off x="799782" y="-796989"/>
            <a:ext cx="6017973" cy="7611951"/>
          </a:xfrm>
          <a:prstGeom prst="rect">
            <a:avLst/>
          </a:prstGeom>
          <a:gradFill flip="none" rotWithShape="1">
            <a:gsLst>
              <a:gs pos="8000">
                <a:schemeClr val="accent1">
                  <a:lumMod val="0"/>
                  <a:lumOff val="100000"/>
                  <a:alpha val="0"/>
                </a:schemeClr>
              </a:gs>
              <a:gs pos="92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AD551B-D679-B147-A484-CCE92BC587AB}"/>
              </a:ext>
            </a:extLst>
          </p:cNvPr>
          <p:cNvSpPr/>
          <p:nvPr/>
        </p:nvSpPr>
        <p:spPr>
          <a:xfrm>
            <a:off x="400422" y="6250337"/>
            <a:ext cx="3733427" cy="538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D551B-D679-B147-A484-CCE92BC587AB}"/>
              </a:ext>
            </a:extLst>
          </p:cNvPr>
          <p:cNvSpPr/>
          <p:nvPr/>
        </p:nvSpPr>
        <p:spPr>
          <a:xfrm>
            <a:off x="11464290" y="6220032"/>
            <a:ext cx="868680" cy="72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400422" y="5218882"/>
            <a:ext cx="7804832" cy="812590"/>
            <a:chOff x="414609" y="5261460"/>
            <a:chExt cx="7804832" cy="812590"/>
          </a:xfrm>
        </p:grpSpPr>
        <p:sp>
          <p:nvSpPr>
            <p:cNvPr id="8" name="Title 4"/>
            <p:cNvSpPr txBox="1">
              <a:spLocks/>
            </p:cNvSpPr>
            <p:nvPr/>
          </p:nvSpPr>
          <p:spPr>
            <a:xfrm>
              <a:off x="414609" y="5261460"/>
              <a:ext cx="7804832" cy="66265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b="1" i="0" kern="1200">
                  <a:solidFill>
                    <a:schemeClr val="tx1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0" name="Subtitle 5"/>
            <p:cNvSpPr txBox="1">
              <a:spLocks/>
            </p:cNvSpPr>
            <p:nvPr/>
          </p:nvSpPr>
          <p:spPr>
            <a:xfrm>
              <a:off x="414609" y="5657519"/>
              <a:ext cx="6989364" cy="41653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1317" y="6189530"/>
            <a:ext cx="5257313" cy="340355"/>
            <a:chOff x="3628668" y="6366524"/>
            <a:chExt cx="5257313" cy="340355"/>
          </a:xfrm>
        </p:grpSpPr>
        <p:sp>
          <p:nvSpPr>
            <p:cNvPr id="2" name="TextBox 1"/>
            <p:cNvSpPr txBox="1"/>
            <p:nvPr/>
          </p:nvSpPr>
          <p:spPr>
            <a:xfrm>
              <a:off x="3628668" y="6445269"/>
              <a:ext cx="50536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Accredited by the American Society of Health System Pharmacists 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341" y="6366524"/>
              <a:ext cx="704640" cy="30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1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0CA1F0-6846-4998-EB41-DCD27123ABDA}"/>
              </a:ext>
            </a:extLst>
          </p:cNvPr>
          <p:cNvSpPr txBox="1"/>
          <p:nvPr/>
        </p:nvSpPr>
        <p:spPr>
          <a:xfrm>
            <a:off x="852549" y="924268"/>
            <a:ext cx="3924501" cy="3785652"/>
          </a:xfrm>
          <a:prstGeom prst="rect">
            <a:avLst/>
          </a:prstGeom>
          <a:noFill/>
          <a:effectLst>
            <a:outerShdw blurRad="17052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Rochester </a:t>
            </a:r>
            <a:b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General </a:t>
            </a:r>
            <a:b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Hospital</a:t>
            </a:r>
          </a:p>
          <a:p>
            <a:endParaRPr lang="en-US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PGY-1 Pharmacy Residency Program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8308D0-5EB4-8B85-8C8F-5E6D12A6B733}"/>
              </a:ext>
            </a:extLst>
          </p:cNvPr>
          <p:cNvSpPr txBox="1"/>
          <p:nvPr/>
        </p:nvSpPr>
        <p:spPr>
          <a:xfrm>
            <a:off x="393860" y="6131205"/>
            <a:ext cx="710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Beth Sutton Burke, </a:t>
            </a:r>
            <a:r>
              <a:rPr lang="en-US" sz="1600" b="1" dirty="0" err="1" smtClean="0"/>
              <a:t>Pharm.D</a:t>
            </a:r>
            <a:r>
              <a:rPr lang="en-US" sz="1600" b="1" dirty="0"/>
              <a:t>., </a:t>
            </a:r>
            <a:r>
              <a:rPr lang="en-US" sz="1600" b="1" dirty="0" smtClean="0"/>
              <a:t>BCACP, CDCES, BC-ADM</a:t>
            </a:r>
            <a:endParaRPr lang="en-US" sz="1600" b="1" dirty="0"/>
          </a:p>
          <a:p>
            <a:r>
              <a:rPr lang="en-US" sz="1600" i="1" dirty="0" smtClean="0"/>
              <a:t>Residency Program Director</a:t>
            </a:r>
            <a:endParaRPr lang="en-US" sz="1600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3D3107-C0F9-54D7-9CE0-90060E421DB2}"/>
              </a:ext>
            </a:extLst>
          </p:cNvPr>
          <p:cNvGrpSpPr/>
          <p:nvPr/>
        </p:nvGrpSpPr>
        <p:grpSpPr>
          <a:xfrm>
            <a:off x="9617163" y="4269227"/>
            <a:ext cx="2574837" cy="1345714"/>
            <a:chOff x="9617163" y="4269227"/>
            <a:chExt cx="2574837" cy="13457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3B13F7-F657-DC5F-CDDC-AE07DA6D38FF}"/>
                </a:ext>
              </a:extLst>
            </p:cNvPr>
            <p:cNvSpPr/>
            <p:nvPr/>
          </p:nvSpPr>
          <p:spPr>
            <a:xfrm>
              <a:off x="9617163" y="4269227"/>
              <a:ext cx="2574837" cy="1345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09841CF6-D3B4-0FAC-6D23-DE0247979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120" y="4553291"/>
              <a:ext cx="1943162" cy="809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6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49EF32-F047-3C46-AE9C-95C62E3439E1}"/>
              </a:ext>
            </a:extLst>
          </p:cNvPr>
          <p:cNvGrpSpPr/>
          <p:nvPr/>
        </p:nvGrpSpPr>
        <p:grpSpPr>
          <a:xfrm>
            <a:off x="2351437" y="1289638"/>
            <a:ext cx="3493431" cy="1404867"/>
            <a:chOff x="738557" y="2879018"/>
            <a:chExt cx="1742264" cy="700643"/>
          </a:xfrm>
        </p:grpSpPr>
        <p:grpSp>
          <p:nvGrpSpPr>
            <p:cNvPr id="11" name="Group 10"/>
            <p:cNvGrpSpPr/>
            <p:nvPr/>
          </p:nvGrpSpPr>
          <p:grpSpPr>
            <a:xfrm>
              <a:off x="1285037" y="2879018"/>
              <a:ext cx="1195784" cy="700643"/>
              <a:chOff x="1905102" y="2063598"/>
              <a:chExt cx="1348148" cy="7899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14952" y="2063598"/>
                <a:ext cx="1338298" cy="28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528 Beds</a:t>
                </a:r>
                <a:endParaRPr lang="en-US" sz="2400" b="1" dirty="0">
                  <a:solidFill>
                    <a:srgbClr val="0070C0"/>
                  </a:solidFill>
                  <a:latin typeface="Arial Black" panose="020B0A04020102020204" pitchFamily="34" charset="0"/>
                  <a:ea typeface="Arial Black" charset="0"/>
                  <a:cs typeface="Arial Black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05102" y="2317049"/>
                <a:ext cx="1008577" cy="53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Largest hospital in Rochester Regional Health System</a:t>
                </a:r>
              </a:p>
              <a:p>
                <a:endParaRPr lang="en-US" sz="14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57" y="3051990"/>
              <a:ext cx="451436" cy="32503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065182" y="1289638"/>
            <a:ext cx="7417020" cy="3128274"/>
            <a:chOff x="1063101" y="667405"/>
            <a:chExt cx="7417020" cy="3128274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1063101" y="2195383"/>
              <a:ext cx="7417020" cy="186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960308" y="667405"/>
              <a:ext cx="9651" cy="31282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6" name="TextBox 85"/>
          <p:cNvSpPr txBox="1"/>
          <p:nvPr/>
        </p:nvSpPr>
        <p:spPr>
          <a:xfrm>
            <a:off x="7251991" y="1258176"/>
            <a:ext cx="3271095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36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37688" y="1763753"/>
            <a:ext cx="2723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Pharmacists with Board Certification, Residency Training, Fellowship, or Advanced Degree</a:t>
            </a:r>
          </a:p>
          <a:p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3444871" y="3228487"/>
            <a:ext cx="294112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45 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Pharmacists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27353" y="3679248"/>
            <a:ext cx="205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 Specialists, </a:t>
            </a:r>
          </a:p>
          <a:p>
            <a:r>
              <a:rPr lang="en-US" sz="1400" dirty="0"/>
              <a:t>33 Clinical Pharmacists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430" y="3253539"/>
            <a:ext cx="921755" cy="92175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5F63430-4BDC-8E4E-9D92-BE11C151F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706" y="3261134"/>
            <a:ext cx="541865" cy="74312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272102" y="3190260"/>
            <a:ext cx="238016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endParaRPr lang="en-US" sz="2400" b="1" dirty="0">
              <a:solidFill>
                <a:srgbClr val="0070C0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37724" y="3679248"/>
            <a:ext cx="1793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SJF Pharmacy Professors</a:t>
            </a:r>
          </a:p>
          <a:p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1981200" y="4722405"/>
            <a:ext cx="7761300" cy="13785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981200" y="405646"/>
            <a:ext cx="8229600" cy="8381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4000" dirty="0"/>
              <a:t>Rochester General Hospital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791539" y="49687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RGH Pharmacy Residencies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PGY1 </a:t>
            </a:r>
            <a:r>
              <a:rPr lang="en-US" dirty="0" smtClean="0">
                <a:solidFill>
                  <a:schemeClr val="bg1"/>
                </a:solidFill>
              </a:rPr>
              <a:t>Pharmacy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PGY2 Ambulatory Care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1647" y="522828"/>
            <a:ext cx="1279362" cy="1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1647" y="2024545"/>
            <a:ext cx="1290818" cy="12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5211" y="3691241"/>
            <a:ext cx="1293943" cy="127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088" y="5342489"/>
            <a:ext cx="1888972" cy="67358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783" y="1423589"/>
            <a:ext cx="904303" cy="9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Do RGH Residents </a:t>
            </a:r>
            <a:br>
              <a:rPr lang="en-US" b="1" dirty="0"/>
            </a:br>
            <a:r>
              <a:rPr lang="en-US" b="1" dirty="0"/>
              <a:t>Come From?</a:t>
            </a:r>
          </a:p>
        </p:txBody>
      </p:sp>
      <p:pic>
        <p:nvPicPr>
          <p:cNvPr id="5" name="Picture 8" descr="12x30 Felt Pen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879" y="3553650"/>
            <a:ext cx="3839150" cy="15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74" y="1900202"/>
            <a:ext cx="3378533" cy="1277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" t="6961" r="2734" b="14287"/>
          <a:stretch/>
        </p:blipFill>
        <p:spPr>
          <a:xfrm>
            <a:off x="4216385" y="1751163"/>
            <a:ext cx="3547389" cy="1388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92" y="3402844"/>
            <a:ext cx="3657600" cy="1417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593" y="3302294"/>
            <a:ext cx="3796452" cy="1915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481" y="1618292"/>
            <a:ext cx="3657600" cy="1841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955" y="5346910"/>
            <a:ext cx="3596952" cy="859611"/>
          </a:xfrm>
          <a:prstGeom prst="rect">
            <a:avLst/>
          </a:prstGeom>
        </p:spPr>
      </p:pic>
      <p:pic>
        <p:nvPicPr>
          <p:cNvPr id="1026" name="Picture 2" descr="Binghamton 12&quot; X 30&quot; Pennan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r="5175" b="34140"/>
          <a:stretch/>
        </p:blipFill>
        <p:spPr bwMode="auto">
          <a:xfrm>
            <a:off x="7887379" y="5038463"/>
            <a:ext cx="4008447" cy="14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Connecticut 82171 Mini Pennant Magne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 r="1953" b="22773"/>
          <a:stretch/>
        </p:blipFill>
        <p:spPr bwMode="auto">
          <a:xfrm>
            <a:off x="563823" y="4912284"/>
            <a:ext cx="3099626" cy="17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4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RGH PGY-1 Residency Rotations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99DB8-5C61-9D65-1C42-DE1741B85725}"/>
              </a:ext>
            </a:extLst>
          </p:cNvPr>
          <p:cNvSpPr/>
          <p:nvPr/>
        </p:nvSpPr>
        <p:spPr>
          <a:xfrm>
            <a:off x="951161" y="1690688"/>
            <a:ext cx="3203971" cy="70668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0488A-7B85-A2EA-EB69-A0F6E0E2D520}"/>
              </a:ext>
            </a:extLst>
          </p:cNvPr>
          <p:cNvSpPr txBox="1"/>
          <p:nvPr/>
        </p:nvSpPr>
        <p:spPr>
          <a:xfrm>
            <a:off x="951161" y="1690688"/>
            <a:ext cx="3203971" cy="706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Arial Black" panose="020B0A04020102020204" pitchFamily="34" charset="0"/>
              </a:rPr>
              <a:t>Required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39365-C435-E300-DA27-521B432E6A2A}"/>
              </a:ext>
            </a:extLst>
          </p:cNvPr>
          <p:cNvSpPr/>
          <p:nvPr/>
        </p:nvSpPr>
        <p:spPr>
          <a:xfrm>
            <a:off x="951161" y="2543564"/>
            <a:ext cx="3203971" cy="306809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5645C-D396-5B06-738A-0216FEE9A50B}"/>
              </a:ext>
            </a:extLst>
          </p:cNvPr>
          <p:cNvSpPr txBox="1"/>
          <p:nvPr/>
        </p:nvSpPr>
        <p:spPr>
          <a:xfrm>
            <a:off x="951161" y="2543564"/>
            <a:ext cx="3203971" cy="24244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 smtClean="0"/>
              <a:t>Antimicrobial Stewardship/ID</a:t>
            </a:r>
            <a:r>
              <a:rPr lang="en-US" baseline="30000" dirty="0" smtClean="0"/>
              <a:t>1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Critical </a:t>
            </a:r>
            <a:r>
              <a:rPr lang="en-US" sz="1800" kern="1200" dirty="0" smtClean="0"/>
              <a:t>Care</a:t>
            </a:r>
            <a:r>
              <a:rPr lang="en-US" baseline="30000" dirty="0" smtClean="0"/>
              <a:t>1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Staffing </a:t>
            </a:r>
            <a:r>
              <a:rPr lang="en-US" sz="1800" kern="1200" dirty="0" smtClean="0"/>
              <a:t>Core</a:t>
            </a:r>
            <a:r>
              <a:rPr lang="en-US" baseline="30000" dirty="0" smtClean="0"/>
              <a:t>1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 smtClean="0"/>
              <a:t>Ambulatory Care</a:t>
            </a:r>
            <a:r>
              <a:rPr lang="en-US" baseline="30000" dirty="0" smtClean="0"/>
              <a:t>1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Internal Medicine &amp; </a:t>
            </a:r>
            <a:r>
              <a:rPr lang="en-US" sz="1800" kern="1200" dirty="0" smtClean="0"/>
              <a:t>Surgery</a:t>
            </a:r>
            <a:r>
              <a:rPr lang="en-US" baseline="30000" dirty="0" smtClean="0"/>
              <a:t>1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 smtClean="0"/>
              <a:t>Internal Medicine </a:t>
            </a:r>
            <a:r>
              <a:rPr lang="en-US" dirty="0" smtClean="0"/>
              <a:t>II</a:t>
            </a:r>
            <a:r>
              <a:rPr lang="en-US" baseline="30000" dirty="0"/>
              <a:t>1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Pharmacy </a:t>
            </a:r>
            <a:r>
              <a:rPr lang="en-US" dirty="0" smtClean="0"/>
              <a:t>Administration</a:t>
            </a:r>
            <a:r>
              <a:rPr lang="en-US" baseline="30000" dirty="0"/>
              <a:t>3</a:t>
            </a:r>
            <a:endParaRPr lang="en-US" sz="1800" kern="1200" baseline="30000" dirty="0" smtClean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 smtClean="0"/>
              <a:t>Orientation</a:t>
            </a:r>
            <a:r>
              <a:rPr lang="en-US" sz="1800" kern="1200" baseline="30000" dirty="0" smtClean="0"/>
              <a:t>2</a:t>
            </a:r>
            <a:endParaRPr lang="en-US" sz="1800" kern="1200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34823-34A7-7C97-740B-6B3C263C31D8}"/>
              </a:ext>
            </a:extLst>
          </p:cNvPr>
          <p:cNvSpPr/>
          <p:nvPr/>
        </p:nvSpPr>
        <p:spPr>
          <a:xfrm>
            <a:off x="4494014" y="1690688"/>
            <a:ext cx="3203971" cy="70668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C7FCD-EA44-8795-1FE7-9FC31D5ED5F4}"/>
              </a:ext>
            </a:extLst>
          </p:cNvPr>
          <p:cNvSpPr txBox="1"/>
          <p:nvPr/>
        </p:nvSpPr>
        <p:spPr>
          <a:xfrm>
            <a:off x="4494014" y="1690688"/>
            <a:ext cx="3203971" cy="706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Arial Black" panose="020B0A04020102020204" pitchFamily="34" charset="0"/>
              </a:rPr>
              <a:t>Longitudinal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284938-928F-81F9-7B7E-679370C35E5A}"/>
              </a:ext>
            </a:extLst>
          </p:cNvPr>
          <p:cNvSpPr/>
          <p:nvPr/>
        </p:nvSpPr>
        <p:spPr>
          <a:xfrm>
            <a:off x="4494014" y="2537254"/>
            <a:ext cx="3203971" cy="307440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7BEBA-67C2-7D15-1336-063DAA181BA9}"/>
              </a:ext>
            </a:extLst>
          </p:cNvPr>
          <p:cNvSpPr txBox="1"/>
          <p:nvPr/>
        </p:nvSpPr>
        <p:spPr>
          <a:xfrm>
            <a:off x="4494014" y="2537254"/>
            <a:ext cx="3203971" cy="27498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 smtClean="0"/>
              <a:t>Medication Safety</a:t>
            </a:r>
            <a:endParaRPr lang="en-US" sz="1800" kern="1200" dirty="0" smtClean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 smtClean="0"/>
              <a:t>Pharmacokinetics </a:t>
            </a:r>
            <a:r>
              <a:rPr lang="en-US" sz="1800" kern="1200" dirty="0"/>
              <a:t/>
            </a:r>
            <a:br>
              <a:rPr lang="en-US" sz="1800" kern="1200" dirty="0"/>
            </a:br>
            <a:r>
              <a:rPr lang="en-US" sz="1800" kern="1200" dirty="0"/>
              <a:t>Boot Camp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Staffing Longitudinal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Teaching Certificate (optional)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Research Projects (2)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Pharmacy Management Topic Discussions Group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Precepting &amp; Presentation Skills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752221-69B3-1F00-EAAD-11D625685A5F}"/>
              </a:ext>
            </a:extLst>
          </p:cNvPr>
          <p:cNvSpPr/>
          <p:nvPr/>
        </p:nvSpPr>
        <p:spPr>
          <a:xfrm>
            <a:off x="8049054" y="1659127"/>
            <a:ext cx="3643628" cy="70668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4CF9E-D397-C503-4D68-E7E170BD83FE}"/>
              </a:ext>
            </a:extLst>
          </p:cNvPr>
          <p:cNvSpPr txBox="1"/>
          <p:nvPr/>
        </p:nvSpPr>
        <p:spPr>
          <a:xfrm>
            <a:off x="8049054" y="1712543"/>
            <a:ext cx="3643628" cy="706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Arial Black" panose="020B0A04020102020204" pitchFamily="34" charset="0"/>
              </a:rPr>
              <a:t>Elective (pick 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D6211A-6CBC-F679-9C7C-3B259ABF00D7}"/>
              </a:ext>
            </a:extLst>
          </p:cNvPr>
          <p:cNvSpPr/>
          <p:nvPr/>
        </p:nvSpPr>
        <p:spPr>
          <a:xfrm>
            <a:off x="8036868" y="2537255"/>
            <a:ext cx="3643628" cy="3074400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69D1D-8A1E-680D-A123-8C7B2D41548B}"/>
              </a:ext>
            </a:extLst>
          </p:cNvPr>
          <p:cNvSpPr txBox="1"/>
          <p:nvPr/>
        </p:nvSpPr>
        <p:spPr>
          <a:xfrm>
            <a:off x="8036868" y="2537254"/>
            <a:ext cx="3643628" cy="2924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Advanced (</a:t>
            </a:r>
            <a:r>
              <a:rPr lang="en-US" dirty="0"/>
              <a:t>Adv.) </a:t>
            </a:r>
            <a:r>
              <a:rPr lang="en-US" sz="1800" kern="1200" dirty="0"/>
              <a:t>Critical </a:t>
            </a:r>
            <a:r>
              <a:rPr lang="en-US" sz="1800" kern="1200" dirty="0" smtClean="0"/>
              <a:t>Care</a:t>
            </a:r>
            <a:r>
              <a:rPr lang="en-US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Adv. Antimicrobial </a:t>
            </a:r>
            <a:r>
              <a:rPr lang="en-US" sz="1800" kern="1200" dirty="0" smtClean="0"/>
              <a:t>Stewardship/ID</a:t>
            </a:r>
            <a:r>
              <a:rPr lang="en-US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Adv. Pharmacy </a:t>
            </a:r>
            <a:r>
              <a:rPr lang="en-US" sz="1800" kern="1200" dirty="0" smtClean="0"/>
              <a:t>Administration</a:t>
            </a:r>
            <a:r>
              <a:rPr lang="en-US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Adv. Internal </a:t>
            </a:r>
            <a:r>
              <a:rPr lang="en-US" dirty="0" smtClean="0"/>
              <a:t>Medicine</a:t>
            </a:r>
            <a:r>
              <a:rPr lang="en-US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Cardiology </a:t>
            </a:r>
            <a:r>
              <a:rPr lang="en-US" sz="1800" kern="1200" dirty="0" err="1" smtClean="0"/>
              <a:t>Inpt</a:t>
            </a:r>
            <a:r>
              <a:rPr lang="en-US" sz="1800" kern="1200" dirty="0" smtClean="0"/>
              <a:t>/Outpt</a:t>
            </a:r>
            <a:r>
              <a:rPr lang="en-US" baseline="30000" dirty="0" smtClean="0"/>
              <a:t>2</a:t>
            </a:r>
            <a:r>
              <a:rPr lang="en-US" sz="1800" kern="1200" dirty="0" smtClean="0"/>
              <a:t> 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Emergency </a:t>
            </a:r>
            <a:r>
              <a:rPr lang="en-US" dirty="0" smtClean="0"/>
              <a:t>Medicine</a:t>
            </a:r>
            <a:r>
              <a:rPr lang="en-US" baseline="30000" dirty="0" smtClean="0"/>
              <a:t>2</a:t>
            </a:r>
            <a:endParaRPr lang="en-US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 smtClean="0"/>
              <a:t>Geriatrics</a:t>
            </a:r>
            <a:r>
              <a:rPr lang="en-US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 smtClean="0"/>
              <a:t>Pediatrics</a:t>
            </a:r>
            <a:r>
              <a:rPr lang="en-US" baseline="30000" dirty="0" smtClean="0"/>
              <a:t>2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 smtClean="0"/>
              <a:t>Precepting</a:t>
            </a:r>
            <a:r>
              <a:rPr lang="en-US" sz="1800" kern="1200" baseline="30000" dirty="0" smtClean="0"/>
              <a:t>2</a:t>
            </a:r>
            <a:endParaRPr lang="en-US" sz="1800" kern="12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800" kern="1200" dirty="0"/>
              <a:t>Specialty </a:t>
            </a:r>
            <a:r>
              <a:rPr lang="en-US" sz="1800" kern="1200" dirty="0" smtClean="0"/>
              <a:t>Pharmacy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951161" y="5933928"/>
            <a:ext cx="554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 smtClean="0"/>
              <a:t>5 week duration, </a:t>
            </a:r>
            <a:r>
              <a:rPr lang="en-US" baseline="30000" dirty="0" smtClean="0"/>
              <a:t>2</a:t>
            </a:r>
            <a:r>
              <a:rPr lang="en-US" dirty="0" smtClean="0"/>
              <a:t>4-week duration, </a:t>
            </a:r>
            <a:r>
              <a:rPr lang="en-US" baseline="30000" dirty="0" smtClean="0"/>
              <a:t>3</a:t>
            </a:r>
            <a:r>
              <a:rPr lang="en-US" dirty="0" smtClean="0"/>
              <a:t>2.5 week duration,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8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Projects – Two Required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42812" y="5510119"/>
            <a:ext cx="4912659" cy="425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Poster at ASHP (December)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97352" y="5510119"/>
            <a:ext cx="3045759" cy="674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Presentation at Eastern States (May)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352" y="1698189"/>
            <a:ext cx="3045759" cy="367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812" y="1690688"/>
            <a:ext cx="4912659" cy="36844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Quotes From Our Resident Evaluations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8128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Became a more </a:t>
            </a:r>
            <a:r>
              <a:rPr lang="en-US" b="1" i="1" dirty="0"/>
              <a:t>well-rounded</a:t>
            </a:r>
            <a:r>
              <a:rPr lang="en-US" dirty="0"/>
              <a:t> pharmacist</a:t>
            </a:r>
          </a:p>
          <a:p>
            <a:r>
              <a:rPr lang="en-US" dirty="0"/>
              <a:t>Learned </a:t>
            </a:r>
            <a:r>
              <a:rPr lang="en-US" b="1" i="1" dirty="0"/>
              <a:t>the “why” </a:t>
            </a:r>
            <a:r>
              <a:rPr lang="en-US" dirty="0"/>
              <a:t>behind my answers</a:t>
            </a:r>
          </a:p>
          <a:p>
            <a:r>
              <a:rPr lang="en-US" dirty="0"/>
              <a:t>Improved my </a:t>
            </a:r>
            <a:r>
              <a:rPr lang="en-US" b="1" i="1" dirty="0"/>
              <a:t>presentation skills</a:t>
            </a:r>
          </a:p>
          <a:p>
            <a:r>
              <a:rPr lang="en-US" dirty="0"/>
              <a:t>Became more </a:t>
            </a:r>
            <a:r>
              <a:rPr lang="en-US" b="1" i="1" dirty="0"/>
              <a:t>efficient</a:t>
            </a:r>
          </a:p>
          <a:p>
            <a:r>
              <a:rPr lang="en-US" b="1" i="1" dirty="0"/>
              <a:t>Learned</a:t>
            </a:r>
            <a:r>
              <a:rPr lang="en-US" dirty="0"/>
              <a:t> about things that I never knew I needed to know</a:t>
            </a:r>
          </a:p>
          <a:p>
            <a:r>
              <a:rPr lang="en-US" dirty="0"/>
              <a:t>Enjoyed </a:t>
            </a:r>
            <a:r>
              <a:rPr lang="en-US" b="1" i="1" dirty="0" err="1"/>
              <a:t>precepting</a:t>
            </a:r>
            <a:r>
              <a:rPr lang="en-US" dirty="0"/>
              <a:t> students  </a:t>
            </a:r>
          </a:p>
          <a:p>
            <a:r>
              <a:rPr lang="en-US" dirty="0"/>
              <a:t>The strength of this program is the </a:t>
            </a:r>
            <a:r>
              <a:rPr lang="en-US" b="1" i="1" dirty="0"/>
              <a:t>preceptors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6" y="521879"/>
            <a:ext cx="10515600" cy="1325563"/>
          </a:xfrm>
        </p:spPr>
        <p:txBody>
          <a:bodyPr/>
          <a:lstStyle/>
          <a:p>
            <a:r>
              <a:rPr lang="en-US" dirty="0"/>
              <a:t>Follow us on Instagram!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234" y="2787064"/>
            <a:ext cx="1219525" cy="1219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5523" y="4006589"/>
            <a:ext cx="4300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@</a:t>
            </a:r>
            <a:r>
              <a:rPr lang="en-US" sz="3200" dirty="0"/>
              <a:t>rghpharmacyresidency</a:t>
            </a:r>
          </a:p>
        </p:txBody>
      </p:sp>
    </p:spTree>
    <p:extLst>
      <p:ext uri="{BB962C8B-B14F-4D97-AF65-F5344CB8AC3E}">
        <p14:creationId xmlns:p14="http://schemas.microsoft.com/office/powerpoint/2010/main" val="160467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6068-B0BE-4EA8-8451-94329A1A4EAF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198" y="511112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Ready to Apply to RGH?</a:t>
            </a:r>
          </a:p>
          <a:p>
            <a:r>
              <a:rPr lang="en-US" i="1" dirty="0"/>
              <a:t>GREAT!!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9950" y="5163845"/>
            <a:ext cx="7340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Questions? </a:t>
            </a:r>
            <a:r>
              <a:rPr lang="en-US" sz="2400" b="1" dirty="0">
                <a:solidFill>
                  <a:srgbClr val="0070C0"/>
                </a:solidFill>
              </a:rPr>
              <a:t>residency.rochesterregional.org/</a:t>
            </a:r>
            <a:r>
              <a:rPr lang="en-US" sz="2400" b="1" dirty="0" err="1">
                <a:solidFill>
                  <a:srgbClr val="0070C0"/>
                </a:solidFill>
              </a:rPr>
              <a:t>rgh</a:t>
            </a:r>
            <a:r>
              <a:rPr lang="en-US" sz="2400" b="1" dirty="0">
                <a:solidFill>
                  <a:srgbClr val="0070C0"/>
                </a:solidFill>
              </a:rPr>
              <a:t>-pharm/</a:t>
            </a:r>
          </a:p>
          <a:p>
            <a:pPr algn="ctr"/>
            <a:r>
              <a:rPr lang="en-US" sz="2400" b="1" dirty="0"/>
              <a:t>Email:  </a:t>
            </a:r>
            <a:r>
              <a:rPr lang="en-US" sz="2400" b="0" i="0" dirty="0" smtClean="0">
                <a:effectLst/>
                <a:latin typeface="-apple-system"/>
              </a:rPr>
              <a:t>beth.suttonburke@rochesterregional.org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4452" y="3728810"/>
            <a:ext cx="8160689" cy="331126"/>
            <a:chOff x="2004452" y="3637370"/>
            <a:chExt cx="8160689" cy="331126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69044" y="3786794"/>
              <a:ext cx="7831505" cy="148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Oval 6"/>
            <p:cNvSpPr/>
            <p:nvPr/>
          </p:nvSpPr>
          <p:spPr>
            <a:xfrm>
              <a:off x="2004452" y="3639312"/>
              <a:ext cx="329184" cy="3291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31408" y="3637370"/>
              <a:ext cx="329184" cy="3291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835957" y="3637370"/>
              <a:ext cx="329184" cy="3291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8840" y="4222586"/>
            <a:ext cx="2415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January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1481" y="4222585"/>
            <a:ext cx="2004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January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30284" y="4222585"/>
            <a:ext cx="194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Jan-Feb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6546" y="3155876"/>
            <a:ext cx="232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/>
              <a:t>Application deadline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5270" y="3128877"/>
            <a:ext cx="319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Screening interviews (Zoom)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F63430-4BDC-8E4E-9D92-BE11C151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199" y="2034420"/>
            <a:ext cx="726700" cy="9966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53510" y="3054525"/>
            <a:ext cx="2494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Interviews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289" y="2015498"/>
            <a:ext cx="1197508" cy="11368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611" y="1954952"/>
            <a:ext cx="1315904" cy="12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5126"/>
      </p:ext>
    </p:extLst>
  </p:cSld>
  <p:clrMapOvr>
    <a:masterClrMapping/>
  </p:clrMapOvr>
</p:sld>
</file>

<file path=ppt/theme/theme1.xml><?xml version="1.0" encoding="utf-8"?>
<a:theme xmlns:a="http://schemas.openxmlformats.org/drawingml/2006/main" name="RRH_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RH_theme" id="{1E6A9210-8B68-4394-9DAA-0E7B1876AEAF}" vid="{A44DF6AB-7203-4D4C-93DA-3946C464432F}"/>
    </a:ext>
  </a:extLst>
</a:theme>
</file>

<file path=ppt/theme/theme2.xml><?xml version="1.0" encoding="utf-8"?>
<a:theme xmlns:a="http://schemas.openxmlformats.org/drawingml/2006/main" name="1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RRH_theme</Template>
  <TotalTime>618</TotalTime>
  <Words>377</Words>
  <Application>Microsoft Office PowerPoint</Application>
  <PresentationFormat>Widescreen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-apple-system</vt:lpstr>
      <vt:lpstr>Arial</vt:lpstr>
      <vt:lpstr>Arial Black</vt:lpstr>
      <vt:lpstr>Calibri</vt:lpstr>
      <vt:lpstr>Courier New</vt:lpstr>
      <vt:lpstr>Symbol</vt:lpstr>
      <vt:lpstr>Times New Roman</vt:lpstr>
      <vt:lpstr>RRH_theme</vt:lpstr>
      <vt:lpstr>1_Office Theme</vt:lpstr>
      <vt:lpstr>2_Office Theme</vt:lpstr>
      <vt:lpstr>3_Office Theme</vt:lpstr>
      <vt:lpstr>PowerPoint Presentation</vt:lpstr>
      <vt:lpstr>PowerPoint Presentation</vt:lpstr>
      <vt:lpstr>Where Do RGH Residents  Come From?</vt:lpstr>
      <vt:lpstr>RGH PGY-1 Residency Rotations</vt:lpstr>
      <vt:lpstr>Projects – Two Required</vt:lpstr>
      <vt:lpstr>Quotes From Our Resident Evaluations</vt:lpstr>
      <vt:lpstr>Follow us on Instagram!</vt:lpstr>
      <vt:lpstr>PowerPoint Presentation</vt:lpstr>
    </vt:vector>
  </TitlesOfParts>
  <Company>Rochester Regional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Hamby, Christine</dc:creator>
  <cp:lastModifiedBy>Hamby, Christine</cp:lastModifiedBy>
  <cp:revision>82</cp:revision>
  <cp:lastPrinted>2022-08-17T16:42:12Z</cp:lastPrinted>
  <dcterms:created xsi:type="dcterms:W3CDTF">2019-10-03T19:26:41Z</dcterms:created>
  <dcterms:modified xsi:type="dcterms:W3CDTF">2024-10-23T13:13:45Z</dcterms:modified>
</cp:coreProperties>
</file>